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  <p:sldMasterId id="2147483678" r:id="rId2"/>
    <p:sldMasterId id="2147483661" r:id="rId3"/>
  </p:sldMasterIdLst>
  <p:notesMasterIdLst>
    <p:notesMasterId r:id="rId16"/>
  </p:notesMasterIdLst>
  <p:sldIdLst>
    <p:sldId id="264" r:id="rId4"/>
    <p:sldId id="265" r:id="rId5"/>
    <p:sldId id="297" r:id="rId6"/>
    <p:sldId id="298" r:id="rId7"/>
    <p:sldId id="302" r:id="rId8"/>
    <p:sldId id="303" r:id="rId9"/>
    <p:sldId id="304" r:id="rId10"/>
    <p:sldId id="259" r:id="rId11"/>
    <p:sldId id="299" r:id="rId12"/>
    <p:sldId id="300" r:id="rId13"/>
    <p:sldId id="301" r:id="rId14"/>
    <p:sldId id="29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F932A4-B55D-4386-A1B6-9A2AB229863F}" v="6" dt="2019-11-22T12:43:26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70324" autoAdjust="0"/>
  </p:normalViewPr>
  <p:slideViewPr>
    <p:cSldViewPr snapToGrid="0">
      <p:cViewPr varScale="1">
        <p:scale>
          <a:sx n="114" d="100"/>
          <a:sy n="114" d="100"/>
        </p:scale>
        <p:origin x="18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microsoft-my.sharepoint.com/personal/ryano_microsoft_com/Documents/SALES&amp;MARKETING/OMSBaseOpptyUpdat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Hybrid</a:t>
            </a:r>
            <a:r>
              <a:rPr lang="en-US" sz="2000" b="1" baseline="0"/>
              <a:t> cloud as a long-term viable strategy </a:t>
            </a:r>
          </a:p>
          <a:p>
            <a:pPr>
              <a:defRPr sz="2000" b="1"/>
            </a:pPr>
            <a:r>
              <a:rPr lang="en-US" sz="2000" b="1" baseline="0"/>
              <a:t>(n = 1000)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pieChart>
        <c:varyColors val="1"/>
        <c:ser>
          <c:idx val="0"/>
          <c:order val="0"/>
          <c:explosion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F38-4427-BAC2-6A05A805B9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F38-4427-BAC2-6A05A805B9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C8B-4A14-8864-EBE2FAD87462}"/>
              </c:ext>
            </c:extLst>
          </c:dPt>
          <c:dLbls>
            <c:dLbl>
              <c:idx val="1"/>
              <c:layout>
                <c:manualLayout>
                  <c:x val="3.0979619666329072E-2"/>
                  <c:y val="8.37414574363498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38-4427-BAC2-6A05A805B9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Sheet1!$B$2:$B$4</c:f>
              <c:numCache>
                <c:formatCode>General</c:formatCode>
                <c:ptCount val="3"/>
                <c:pt idx="0">
                  <c:v>91</c:v>
                </c:pt>
                <c:pt idx="1">
                  <c:v>2</c:v>
                </c:pt>
                <c:pt idx="2">
                  <c:v>7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Sheet1!$A$2:$A$4</c15:sqref>
                        </c15:formulaRef>
                      </c:ext>
                    </c:extLst>
                    <c:strCache>
                      <c:ptCount val="3"/>
                      <c:pt idx="0">
                        <c:v>Yes</c:v>
                      </c:pt>
                      <c:pt idx="1">
                        <c:v>May be</c:v>
                      </c:pt>
                      <c:pt idx="2">
                        <c:v>No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1F38-4427-BAC2-6A05A805B9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latin typeface="+mn-lt"/>
              </a:rPr>
              <a:t>Market Instances (IB)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>
        <c:manualLayout>
          <c:layoutTarget val="inner"/>
          <c:xMode val="edge"/>
          <c:yMode val="edge"/>
          <c:x val="9.5446091699475002E-2"/>
          <c:y val="0.152056557446448"/>
          <c:w val="0.89874343832020998"/>
          <c:h val="0.646610786554906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'Marketing-LRP'!$C$3:$H$3</c:f>
              <c:numCache>
                <c:formatCode>0\ "M"</c:formatCode>
                <c:ptCount val="6"/>
                <c:pt idx="0">
                  <c:v>113</c:v>
                </c:pt>
                <c:pt idx="1">
                  <c:v>116</c:v>
                </c:pt>
                <c:pt idx="2">
                  <c:v>119</c:v>
                </c:pt>
                <c:pt idx="3">
                  <c:v>120</c:v>
                </c:pt>
                <c:pt idx="4">
                  <c:v>120</c:v>
                </c:pt>
                <c:pt idx="5">
                  <c:v>120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'Marketing-LRP'!$B$3</c15:sqref>
                        </c15:formulaRef>
                      </c:ext>
                    </c:extLst>
                    <c:strCache>
                      <c:ptCount val="1"/>
                      <c:pt idx="0">
                        <c:v>On-Premises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'Marketing-LRP'!$C$2:$H$2</c15:sqref>
                        </c15:formulaRef>
                      </c:ext>
                    </c:extLst>
                    <c:strCache>
                      <c:ptCount val="6"/>
                      <c:pt idx="0">
                        <c:v>FY17</c:v>
                      </c:pt>
                      <c:pt idx="1">
                        <c:v>FY18</c:v>
                      </c:pt>
                      <c:pt idx="2">
                        <c:v>FY19</c:v>
                      </c:pt>
                      <c:pt idx="3">
                        <c:v>FY20</c:v>
                      </c:pt>
                      <c:pt idx="4">
                        <c:v>FY21</c:v>
                      </c:pt>
                      <c:pt idx="5">
                        <c:v>FY22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8A81-448E-9389-E8E36BDA12FD}"/>
            </c:ext>
          </c:extLst>
        </c:ser>
        <c:ser>
          <c:idx val="1"/>
          <c:order val="1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'Marketing-LRP'!$C$7:$H$7</c:f>
              <c:numCache>
                <c:formatCode>0\ "M"</c:formatCode>
                <c:ptCount val="6"/>
                <c:pt idx="0">
                  <c:v>2</c:v>
                </c:pt>
                <c:pt idx="1">
                  <c:v>4</c:v>
                </c:pt>
                <c:pt idx="2">
                  <c:v>8</c:v>
                </c:pt>
                <c:pt idx="3">
                  <c:v>15</c:v>
                </c:pt>
                <c:pt idx="4">
                  <c:v>29</c:v>
                </c:pt>
                <c:pt idx="5">
                  <c:v>51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'Marketing-LRP'!$B$7</c15:sqref>
                        </c15:formulaRef>
                      </c:ext>
                    </c:extLst>
                    <c:strCache>
                      <c:ptCount val="1"/>
                      <c:pt idx="0">
                        <c:v>Azure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'Marketing-LRP'!$C$2:$H$2</c15:sqref>
                        </c15:formulaRef>
                      </c:ext>
                    </c:extLst>
                    <c:strCache>
                      <c:ptCount val="6"/>
                      <c:pt idx="0">
                        <c:v>FY17</c:v>
                      </c:pt>
                      <c:pt idx="1">
                        <c:v>FY18</c:v>
                      </c:pt>
                      <c:pt idx="2">
                        <c:v>FY19</c:v>
                      </c:pt>
                      <c:pt idx="3">
                        <c:v>FY20</c:v>
                      </c:pt>
                      <c:pt idx="4">
                        <c:v>FY21</c:v>
                      </c:pt>
                      <c:pt idx="5">
                        <c:v>FY22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8A81-448E-9389-E8E36BDA12FD}"/>
            </c:ext>
          </c:extLst>
        </c:ser>
        <c:ser>
          <c:idx val="2"/>
          <c:order val="2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'Marketing-LRP'!$C$11:$H$11</c:f>
              <c:numCache>
                <c:formatCode>0\ "M"</c:formatCode>
                <c:ptCount val="6"/>
                <c:pt idx="0">
                  <c:v>45</c:v>
                </c:pt>
                <c:pt idx="1">
                  <c:v>68</c:v>
                </c:pt>
                <c:pt idx="2">
                  <c:v>96</c:v>
                </c:pt>
                <c:pt idx="3">
                  <c:v>131</c:v>
                </c:pt>
                <c:pt idx="4">
                  <c:v>168</c:v>
                </c:pt>
                <c:pt idx="5">
                  <c:v>206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'Marketing-LRP'!$B$11</c15:sqref>
                        </c15:formulaRef>
                      </c:ext>
                    </c:extLst>
                    <c:strCache>
                      <c:ptCount val="1"/>
                      <c:pt idx="0">
                        <c:v>Other Clouds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'Marketing-LRP'!$C$2:$H$2</c15:sqref>
                        </c15:formulaRef>
                      </c:ext>
                    </c:extLst>
                    <c:strCache>
                      <c:ptCount val="6"/>
                      <c:pt idx="0">
                        <c:v>FY17</c:v>
                      </c:pt>
                      <c:pt idx="1">
                        <c:v>FY18</c:v>
                      </c:pt>
                      <c:pt idx="2">
                        <c:v>FY19</c:v>
                      </c:pt>
                      <c:pt idx="3">
                        <c:v>FY20</c:v>
                      </c:pt>
                      <c:pt idx="4">
                        <c:v>FY21</c:v>
                      </c:pt>
                      <c:pt idx="5">
                        <c:v>FY22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2-8A81-448E-9389-E8E36BDA12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672242128"/>
        <c:axId val="-1672240352"/>
      </c:barChart>
      <c:catAx>
        <c:axId val="-167224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-1672240352"/>
        <c:crosses val="autoZero"/>
        <c:auto val="1"/>
        <c:lblAlgn val="ctr"/>
        <c:lblOffset val="100"/>
        <c:noMultiLvlLbl val="0"/>
      </c:catAx>
      <c:valAx>
        <c:axId val="-1672240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-167224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BB16A-798E-4D19-93FC-353E9813A23F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80E09-7588-4576-BE24-11AD83B57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14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11/23/2019 9:57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11/23/2019 9:57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30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672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63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91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80E09-7588-4576-BE24-11AD83B579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564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462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9CF1-37B3-4DF4-BAEC-248540E35629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D3A29-5CC7-41FB-B321-E9D7F8AD3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45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D66C-28C5-41B9-A8B9-EAA28CC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F32E17-1DC3-4C76-B29B-CED2C8641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3C55-C63F-4333-AE20-B46B1784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13D38-FF68-48C5-A022-400E2C7C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1696-BEF1-440B-8E2B-FD5973EF9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63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67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29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759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418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5" name="Foo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2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D66C-28C5-41B9-A8B9-EAA28CC36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F32E17-1DC3-4C76-B29B-CED2C8641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3C55-C63F-4333-AE20-B46B1784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9-2C6D-4F7C-92FF-CDF8EECD0027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13D38-FF68-48C5-A022-400E2C7C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1696-BEF1-440B-8E2B-FD5973EF9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8DD12-105A-438A-8270-38E33C717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3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DDDDD"/>
                </a:solidFill>
              </a:defRPr>
            </a:lvl1pPr>
            <a:lvl2pPr>
              <a:defRPr>
                <a:solidFill>
                  <a:srgbClr val="DDDDDD"/>
                </a:solidFill>
              </a:defRPr>
            </a:lvl2pPr>
            <a:lvl3pPr>
              <a:defRPr>
                <a:solidFill>
                  <a:srgbClr val="DDDDDD"/>
                </a:solidFill>
              </a:defRPr>
            </a:lvl3pPr>
            <a:lvl4pPr>
              <a:defRPr>
                <a:solidFill>
                  <a:srgbClr val="DDDDDD"/>
                </a:solidFill>
              </a:defRPr>
            </a:lvl4pPr>
            <a:lvl5pPr>
              <a:defRPr>
                <a:solidFill>
                  <a:srgbClr val="DDDDDD"/>
                </a:solidFill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1482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Bulleted_list_S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69245" y="1117577"/>
            <a:ext cx="10816237" cy="563458"/>
          </a:xfrm>
          <a:prstGeom prst="rect">
            <a:avLst/>
          </a:prstGeom>
        </p:spPr>
        <p:txBody>
          <a:bodyPr lIns="192024"/>
          <a:lstStyle>
            <a:lvl1pPr marL="0" indent="0">
              <a:buNone/>
              <a:defRPr lang="en-US" sz="2745" kern="120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0" indent="0">
              <a:buNone/>
              <a:defRPr lang="en-US" sz="3108" kern="120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0" indent="0">
              <a:buNone/>
              <a:defRPr lang="en-US" sz="3108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/>
          <a:lstStyle>
            <a:lvl1pPr algn="l">
              <a:defRPr sz="5096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6052FC3A-E1BD-E54F-9A48-71EBDEF0055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268929" y="1948773"/>
            <a:ext cx="10816553" cy="1090770"/>
          </a:xfrm>
        </p:spPr>
        <p:txBody>
          <a:bodyPr/>
          <a:lstStyle>
            <a:lvl1pPr>
              <a:spcAft>
                <a:spcPts val="588"/>
              </a:spcAft>
              <a:defRPr lang="en-US" sz="1765" kern="1200" baseline="0" dirty="0" smtClean="0">
                <a:solidFill>
                  <a:schemeClr val="tx2"/>
                </a:solidFill>
                <a:latin typeface="Segoe Pro SemiLight" panose="020B0402040204020203" pitchFamily="34" charset="0"/>
                <a:ea typeface="+mn-ea"/>
                <a:cs typeface="+mn-cs"/>
              </a:defRPr>
            </a:lvl1pPr>
            <a:lvl2pPr marL="572479" indent="-236457">
              <a:spcAft>
                <a:spcPts val="588"/>
              </a:spcAft>
              <a:buFont typeface="Courier New" panose="02070309020205020404" pitchFamily="49" charset="0"/>
              <a:buChar char="o"/>
              <a:defRPr sz="1667"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marL="784047" indent="-224014">
              <a:spcAft>
                <a:spcPts val="588"/>
              </a:spcAft>
              <a:buFont typeface="Courier New" panose="02070309020205020404" pitchFamily="49" charset="0"/>
              <a:buChar char="o"/>
              <a:defRPr lang="en-US" sz="1371" kern="1200" dirty="0" smtClean="0">
                <a:solidFill>
                  <a:schemeClr val="tx2"/>
                </a:solidFill>
                <a:latin typeface="Segoe UI Semilight" panose="020B0402040204020203" pitchFamily="34" charset="0"/>
                <a:ea typeface="ＭＳ Ｐゴシック" charset="0"/>
                <a:cs typeface="Segoe UI Semilight" panose="020B0402040204020203" pitchFamily="34" charset="0"/>
              </a:defRPr>
            </a:lvl3pPr>
          </a:lstStyle>
          <a:p>
            <a:pPr lvl="0"/>
            <a:r>
              <a:rPr lang="en-US"/>
              <a:t>First level bulleted list</a:t>
            </a:r>
          </a:p>
          <a:p>
            <a:pPr lvl="1"/>
            <a:r>
              <a:rPr lang="en-US"/>
              <a:t>Second level bulleted list</a:t>
            </a:r>
          </a:p>
          <a:p>
            <a:pPr lvl="2"/>
            <a:r>
              <a:rPr lang="en-US"/>
              <a:t>Third level bulleted list</a:t>
            </a:r>
          </a:p>
        </p:txBody>
      </p:sp>
    </p:spTree>
    <p:extLst>
      <p:ext uri="{BB962C8B-B14F-4D97-AF65-F5344CB8AC3E}">
        <p14:creationId xmlns:p14="http://schemas.microsoft.com/office/powerpoint/2010/main" val="360994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12192001" cy="288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4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08690"/>
            <a:ext cx="10058400" cy="46604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8620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25C331-FB32-4C8F-909D-F82C67474D48}"/>
              </a:ext>
            </a:extLst>
          </p:cNvPr>
          <p:cNvSpPr txBox="1"/>
          <p:nvPr/>
        </p:nvSpPr>
        <p:spPr>
          <a:xfrm>
            <a:off x="78915" y="6455632"/>
            <a:ext cx="28895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Raleway" panose="020B0003030101060003" pitchFamily="34" charset="0"/>
                <a:ea typeface="+mn-ea"/>
                <a:cs typeface="Segoe UI Semilight" panose="020B0402040204020203" pitchFamily="34" charset="0"/>
              </a:rPr>
              <a:t>An exceptional mix of specialists</a:t>
            </a:r>
            <a:endParaRPr lang="sv-SE" sz="1300" b="0" i="0" dirty="0">
              <a:solidFill>
                <a:schemeClr val="bg1">
                  <a:lumMod val="85000"/>
                </a:schemeClr>
              </a:solidFill>
              <a:latin typeface="Raleway" panose="020B00030301010600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Bildobjekt 4" descr="En bild som visar ritning&#10;&#10;Automatiskt genererad beskrivning">
            <a:extLst>
              <a:ext uri="{FF2B5EF4-FFF2-40B4-BE49-F238E27FC236}">
                <a16:creationId xmlns:a16="http://schemas.microsoft.com/office/drawing/2014/main" id="{F5BADEBA-722C-8643-AD94-E1F0CED95E7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0673" b="40576"/>
          <a:stretch/>
        </p:blipFill>
        <p:spPr>
          <a:xfrm>
            <a:off x="10999068" y="6509736"/>
            <a:ext cx="1064322" cy="19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87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j-ea"/>
          <a:cs typeface="Segoe UI Light" panose="020B0502040204020203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12192001" cy="28800"/>
          </a:xfrm>
          <a:prstGeom prst="rect">
            <a:avLst/>
          </a:prstGeom>
          <a:solidFill>
            <a:srgbClr val="9C9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4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08690"/>
            <a:ext cx="10058400" cy="466040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8620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25C331-FB32-4C8F-909D-F82C67474D48}"/>
              </a:ext>
            </a:extLst>
          </p:cNvPr>
          <p:cNvSpPr txBox="1"/>
          <p:nvPr userDrawn="1"/>
        </p:nvSpPr>
        <p:spPr>
          <a:xfrm>
            <a:off x="78915" y="6455632"/>
            <a:ext cx="288957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Raleway" panose="020B0003030101060003" pitchFamily="34" charset="0"/>
                <a:ea typeface="+mn-ea"/>
                <a:cs typeface="Segoe UI Semilight" panose="020B0402040204020203" pitchFamily="34" charset="0"/>
              </a:rPr>
              <a:t>An exceptional mix of specialists</a:t>
            </a:r>
            <a:endParaRPr lang="sv-SE" sz="1300" b="0" i="0" dirty="0">
              <a:solidFill>
                <a:schemeClr val="bg1">
                  <a:lumMod val="85000"/>
                </a:schemeClr>
              </a:solidFill>
              <a:latin typeface="Raleway" panose="020B00030301010600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5" name="Bildobjekt 4" descr="En bild som visar ritning&#10;&#10;Automatiskt genererad beskrivning">
            <a:extLst>
              <a:ext uri="{FF2B5EF4-FFF2-40B4-BE49-F238E27FC236}">
                <a16:creationId xmlns:a16="http://schemas.microsoft.com/office/drawing/2014/main" id="{F5BADEBA-722C-8643-AD94-E1F0CED95E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40673" b="40576"/>
          <a:stretch/>
        </p:blipFill>
        <p:spPr>
          <a:xfrm>
            <a:off x="10999068" y="6509736"/>
            <a:ext cx="1064322" cy="19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j-ea"/>
          <a:cs typeface="Segoe UI Light" panose="020B0502040204020203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bg1">
              <a:lumMod val="95000"/>
            </a:schemeClr>
          </a:solidFill>
          <a:latin typeface="Raleway" panose="020B0503030101060003" pitchFamily="34" charset="0"/>
          <a:ea typeface="+mn-ea"/>
          <a:cs typeface="Segoe UI Light" panose="020B0502040204020203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9CF1-37B3-4DF4-BAEC-248540E35629}" type="datetimeFigureOut">
              <a:rPr lang="en-US" smtClean="0"/>
              <a:t>11/23/2019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D3A29-5CC7-41FB-B321-E9D7F8AD3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25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67" r:id="rId2"/>
    <p:sldLayoutId id="214748367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objekt 13" descr="En bild som visar vit, man, plan, rum&#10;&#10;Automatiskt genererad beskrivning">
            <a:extLst>
              <a:ext uri="{FF2B5EF4-FFF2-40B4-BE49-F238E27FC236}">
                <a16:creationId xmlns:a16="http://schemas.microsoft.com/office/drawing/2014/main" id="{4FAAB08E-D80A-6041-9B11-BD21C4AA3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58"/>
          <a:stretch/>
        </p:blipFill>
        <p:spPr>
          <a:xfrm>
            <a:off x="0" y="-1"/>
            <a:ext cx="12192000" cy="6337139"/>
          </a:xfrm>
          <a:prstGeom prst="rect">
            <a:avLst/>
          </a:prstGeom>
        </p:spPr>
      </p:pic>
      <p:pic>
        <p:nvPicPr>
          <p:cNvPr id="10" name="Bildobjekt 9" descr="En bild som visar ritning&#10;&#10;Automatiskt genererad beskrivning">
            <a:extLst>
              <a:ext uri="{FF2B5EF4-FFF2-40B4-BE49-F238E27FC236}">
                <a16:creationId xmlns:a16="http://schemas.microsoft.com/office/drawing/2014/main" id="{2B18CB7E-E4C4-2943-9431-C2B227077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803734"/>
            <a:ext cx="2499759" cy="716002"/>
          </a:xfrm>
          <a:prstGeom prst="rect">
            <a:avLst/>
          </a:prstGeom>
        </p:spPr>
      </p:pic>
      <p:sp>
        <p:nvSpPr>
          <p:cNvPr id="2" name="textruta 1">
            <a:extLst>
              <a:ext uri="{FF2B5EF4-FFF2-40B4-BE49-F238E27FC236}">
                <a16:creationId xmlns:a16="http://schemas.microsoft.com/office/drawing/2014/main" id="{BDFB2E6E-5CA7-3544-9CFF-5D203AEB73B1}"/>
              </a:ext>
            </a:extLst>
          </p:cNvPr>
          <p:cNvSpPr txBox="1"/>
          <p:nvPr/>
        </p:nvSpPr>
        <p:spPr>
          <a:xfrm>
            <a:off x="-13" y="1864139"/>
            <a:ext cx="121919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Azure</a:t>
            </a:r>
          </a:p>
          <a:p>
            <a:pPr algn="ctr"/>
            <a:r>
              <a:rPr lang="en-US" sz="4800" dirty="0"/>
              <a:t>Hybrid </a:t>
            </a:r>
          </a:p>
          <a:p>
            <a:pPr algn="ctr"/>
            <a:r>
              <a:rPr lang="en-US" sz="4800" dirty="0"/>
              <a:t>On-Premises </a:t>
            </a: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49CE6C0A-C98F-6240-A8E0-5CE34B774DEB}"/>
              </a:ext>
            </a:extLst>
          </p:cNvPr>
          <p:cNvSpPr/>
          <p:nvPr/>
        </p:nvSpPr>
        <p:spPr>
          <a:xfrm>
            <a:off x="-4" y="-2666"/>
            <a:ext cx="12192000" cy="6122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7" name="Bildobjekt 16" descr="En bild som visar ritning&#10;&#10;Automatiskt genererad beskrivning">
            <a:extLst>
              <a:ext uri="{FF2B5EF4-FFF2-40B4-BE49-F238E27FC236}">
                <a16:creationId xmlns:a16="http://schemas.microsoft.com/office/drawing/2014/main" id="{64574B28-E3A7-CC40-B3C1-5761E4CAE1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856" b="41773"/>
          <a:stretch/>
        </p:blipFill>
        <p:spPr>
          <a:xfrm>
            <a:off x="5411867" y="191468"/>
            <a:ext cx="1368236" cy="223998"/>
          </a:xfrm>
          <a:prstGeom prst="rect">
            <a:avLst/>
          </a:prstGeom>
        </p:spPr>
      </p:pic>
      <p:sp>
        <p:nvSpPr>
          <p:cNvPr id="8" name="Rektangel 7">
            <a:extLst>
              <a:ext uri="{FF2B5EF4-FFF2-40B4-BE49-F238E27FC236}">
                <a16:creationId xmlns:a16="http://schemas.microsoft.com/office/drawing/2014/main" id="{8A2D12DE-564A-B346-A1ED-2D6AB10E0488}"/>
              </a:ext>
            </a:extLst>
          </p:cNvPr>
          <p:cNvSpPr/>
          <p:nvPr/>
        </p:nvSpPr>
        <p:spPr>
          <a:xfrm>
            <a:off x="0" y="6387741"/>
            <a:ext cx="12192000" cy="4702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" name="Rak 4">
            <a:extLst>
              <a:ext uri="{FF2B5EF4-FFF2-40B4-BE49-F238E27FC236}">
                <a16:creationId xmlns:a16="http://schemas.microsoft.com/office/drawing/2014/main" id="{7344188A-6492-6743-B102-1BFD9F564B89}"/>
              </a:ext>
            </a:extLst>
          </p:cNvPr>
          <p:cNvCxnSpPr/>
          <p:nvPr/>
        </p:nvCxnSpPr>
        <p:spPr>
          <a:xfrm>
            <a:off x="-4" y="609600"/>
            <a:ext cx="12192004" cy="0"/>
          </a:xfrm>
          <a:prstGeom prst="line">
            <a:avLst/>
          </a:prstGeom>
          <a:ln w="28575">
            <a:solidFill>
              <a:srgbClr val="9C9DA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12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B059A3-CBE4-41E4-BECA-14C9F57D36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Development: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0C1FDFB-0071-4912-A399-4938071158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https://docs.microsoft.com/en-us/windows-server/manage/windows-admin-center/overview#release-history</a:t>
            </a:r>
          </a:p>
        </p:txBody>
      </p:sp>
    </p:spTree>
    <p:extLst>
      <p:ext uri="{BB962C8B-B14F-4D97-AF65-F5344CB8AC3E}">
        <p14:creationId xmlns:p14="http://schemas.microsoft.com/office/powerpoint/2010/main" val="3632477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C7B862-3C21-47EE-8123-B3834D773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DEMO SLIDE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6B5AB20-4402-4B62-A3DA-E5A23C45D0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C7B862-3C21-47EE-8123-B3834D773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DEMO SLIDE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701700D-76BF-497E-825B-BCAA14CA9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64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F2C1A7-64F5-419B-A8BB-79EDB8173902}"/>
              </a:ext>
            </a:extLst>
          </p:cNvPr>
          <p:cNvSpPr/>
          <p:nvPr/>
        </p:nvSpPr>
        <p:spPr>
          <a:xfrm>
            <a:off x="1200160" y="3257889"/>
            <a:ext cx="9955520" cy="878484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1FFB1E-E60B-4D9A-905D-0CB183BE26D1}"/>
              </a:ext>
            </a:extLst>
          </p:cNvPr>
          <p:cNvSpPr/>
          <p:nvPr/>
        </p:nvSpPr>
        <p:spPr>
          <a:xfrm>
            <a:off x="1200160" y="2228496"/>
            <a:ext cx="9955520" cy="822131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1F9E2D-99BE-4448-917E-2F4C62A41D2C}"/>
              </a:ext>
            </a:extLst>
          </p:cNvPr>
          <p:cNvSpPr/>
          <p:nvPr/>
        </p:nvSpPr>
        <p:spPr>
          <a:xfrm>
            <a:off x="1200159" y="1199103"/>
            <a:ext cx="9955520" cy="858101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Raleway" panose="020B0503030101060003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92371EC-5764-47F5-BEE8-0BB118D32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770" y="1315343"/>
            <a:ext cx="734445" cy="69025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88BFFA8-8848-4A8D-91F2-15AFD02C50EF}"/>
              </a:ext>
            </a:extLst>
          </p:cNvPr>
          <p:cNvSpPr/>
          <p:nvPr/>
        </p:nvSpPr>
        <p:spPr>
          <a:xfrm>
            <a:off x="1200159" y="4316045"/>
            <a:ext cx="9955520" cy="840119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1" name="Graphic 20" descr="Trophy">
            <a:extLst>
              <a:ext uri="{FF2B5EF4-FFF2-40B4-BE49-F238E27FC236}">
                <a16:creationId xmlns:a16="http://schemas.microsoft.com/office/drawing/2014/main" id="{60B5427C-579F-4797-84B2-4B36C455F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8844" y="4363249"/>
            <a:ext cx="966817" cy="76701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D9057F4-DA25-4960-965B-454EF8BE1AAC}"/>
              </a:ext>
            </a:extLst>
          </p:cNvPr>
          <p:cNvSpPr/>
          <p:nvPr/>
        </p:nvSpPr>
        <p:spPr>
          <a:xfrm>
            <a:off x="1200159" y="5368239"/>
            <a:ext cx="9955520" cy="768389"/>
          </a:xfrm>
          <a:prstGeom prst="rect">
            <a:avLst/>
          </a:prstGeom>
          <a:solidFill>
            <a:srgbClr val="635F9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24" name="Graphic 23" descr="Pizza">
            <a:extLst>
              <a:ext uri="{FF2B5EF4-FFF2-40B4-BE49-F238E27FC236}">
                <a16:creationId xmlns:a16="http://schemas.microsoft.com/office/drawing/2014/main" id="{F271D6E8-E332-4091-A600-98B336A7CD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51368" y="5368239"/>
            <a:ext cx="889264" cy="717772"/>
          </a:xfrm>
          <a:prstGeom prst="rect">
            <a:avLst/>
          </a:prstGeom>
        </p:spPr>
      </p:pic>
      <p:pic>
        <p:nvPicPr>
          <p:cNvPr id="27" name="Content Placeholder 1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876BA9C-7694-4756-ABB5-841E6637812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833" y="2307221"/>
            <a:ext cx="708337" cy="6902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60" y="286603"/>
            <a:ext cx="9955520" cy="745387"/>
          </a:xfrm>
        </p:spPr>
        <p:txBody>
          <a:bodyPr>
            <a:normAutofit/>
          </a:bodyPr>
          <a:lstStyle/>
          <a:p>
            <a:pPr algn="ctr"/>
            <a:r>
              <a:rPr lang="sv-SE" dirty="0">
                <a:latin typeface="Raleway Medium" panose="020B0003030101060003" pitchFamily="34" charset="0"/>
              </a:rPr>
              <a:t>GET-EXPERTS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B52A00-5929-42D1-A42F-47E673531EC9}"/>
              </a:ext>
            </a:extLst>
          </p:cNvPr>
          <p:cNvSpPr txBox="1"/>
          <p:nvPr/>
        </p:nvSpPr>
        <p:spPr>
          <a:xfrm>
            <a:off x="1203764" y="1384559"/>
            <a:ext cx="42933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 Nystrom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211BD0-2E2B-4C93-B67D-B11D47213978}"/>
              </a:ext>
            </a:extLst>
          </p:cNvPr>
          <p:cNvSpPr txBox="1"/>
          <p:nvPr/>
        </p:nvSpPr>
        <p:spPr>
          <a:xfrm>
            <a:off x="1200534" y="2478226"/>
            <a:ext cx="42933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mikael_nystrom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36B5219-F790-4B51-91EF-37B4E5C3CA7A}"/>
              </a:ext>
            </a:extLst>
          </p:cNvPr>
          <p:cNvSpPr txBox="1"/>
          <p:nvPr/>
        </p:nvSpPr>
        <p:spPr>
          <a:xfrm>
            <a:off x="6707349" y="1391743"/>
            <a:ext cx="444833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Jörgen Brandelius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4C63E6F-4928-414F-AE60-6C7E45ABF1D3}"/>
              </a:ext>
            </a:extLst>
          </p:cNvPr>
          <p:cNvSpPr txBox="1"/>
          <p:nvPr/>
        </p:nvSpPr>
        <p:spPr>
          <a:xfrm>
            <a:off x="6707351" y="2483584"/>
            <a:ext cx="444833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JBrandelius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088698B-F18C-414A-AABF-1A0523547491}"/>
              </a:ext>
            </a:extLst>
          </p:cNvPr>
          <p:cNvSpPr txBox="1"/>
          <p:nvPr/>
        </p:nvSpPr>
        <p:spPr>
          <a:xfrm>
            <a:off x="1203748" y="3504641"/>
            <a:ext cx="43221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Mikael.nystrom@truesec.com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5A6990D-818C-4632-B4CE-E1CB86870B61}"/>
              </a:ext>
            </a:extLst>
          </p:cNvPr>
          <p:cNvSpPr txBox="1"/>
          <p:nvPr/>
        </p:nvSpPr>
        <p:spPr>
          <a:xfrm>
            <a:off x="1203765" y="4536651"/>
            <a:ext cx="42933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MVP – 15 Years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6BEC930-AB05-4663-A1D7-4E2F806B4DA2}"/>
              </a:ext>
            </a:extLst>
          </p:cNvPr>
          <p:cNvSpPr txBox="1"/>
          <p:nvPr/>
        </p:nvSpPr>
        <p:spPr>
          <a:xfrm>
            <a:off x="6707350" y="4559816"/>
            <a:ext cx="444833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Hardware, Network, Fabric Expert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FE44938-0791-4DAD-B27E-962955E79C11}"/>
              </a:ext>
            </a:extLst>
          </p:cNvPr>
          <p:cNvSpPr txBox="1"/>
          <p:nvPr/>
        </p:nvSpPr>
        <p:spPr>
          <a:xfrm>
            <a:off x="1203766" y="5567767"/>
            <a:ext cx="429016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Likes Food, mostly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040254F-4D9F-4719-9B5A-D705705D6EAB}"/>
              </a:ext>
            </a:extLst>
          </p:cNvPr>
          <p:cNvSpPr txBox="1"/>
          <p:nvPr/>
        </p:nvSpPr>
        <p:spPr>
          <a:xfrm>
            <a:off x="6698073" y="5567767"/>
            <a:ext cx="444833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300gr med </a:t>
            </a:r>
            <a:r>
              <a:rPr lang="en-US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allt</a:t>
            </a:r>
            <a:endParaRPr lang="en-US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23E17-E654-4E5E-BB3A-84E1B6B66DDC}"/>
              </a:ext>
            </a:extLst>
          </p:cNvPr>
          <p:cNvSpPr txBox="1"/>
          <p:nvPr/>
        </p:nvSpPr>
        <p:spPr>
          <a:xfrm>
            <a:off x="6699674" y="3472548"/>
            <a:ext cx="445600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Jorgen.brandelius@truesec.com</a:t>
            </a:r>
          </a:p>
        </p:txBody>
      </p:sp>
      <p:pic>
        <p:nvPicPr>
          <p:cNvPr id="23" name="Bildobjekt 22">
            <a:extLst>
              <a:ext uri="{FF2B5EF4-FFF2-40B4-BE49-F238E27FC236}">
                <a16:creationId xmlns:a16="http://schemas.microsoft.com/office/drawing/2014/main" id="{048DB499-50A7-5A4D-AF07-A869F7F590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77451" y="3278582"/>
            <a:ext cx="837097" cy="83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8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2FE7AC-AC7B-4999-9272-20DFC0119C16}"/>
              </a:ext>
            </a:extLst>
          </p:cNvPr>
          <p:cNvSpPr txBox="1"/>
          <p:nvPr/>
        </p:nvSpPr>
        <p:spPr>
          <a:xfrm>
            <a:off x="837335" y="3006327"/>
            <a:ext cx="2276599" cy="1593115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9411">
                <a:solidFill>
                  <a:srgbClr val="FF0000"/>
                </a:solidFill>
              </a:rPr>
              <a:t>67</a:t>
            </a:r>
            <a:r>
              <a:rPr lang="en-US" sz="5490" baseline="80000">
                <a:solidFill>
                  <a:srgbClr val="FF0000"/>
                </a:solidFill>
              </a:rPr>
              <a:t>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928E7-D812-44A1-8511-34EC78DEDE36}"/>
              </a:ext>
            </a:extLst>
          </p:cNvPr>
          <p:cNvSpPr txBox="1"/>
          <p:nvPr/>
        </p:nvSpPr>
        <p:spPr>
          <a:xfrm>
            <a:off x="2659706" y="3130192"/>
            <a:ext cx="2913381" cy="1810358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745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Two-thirds</a:t>
            </a:r>
            <a:r>
              <a:rPr lang="en-US" sz="2745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of organizations are using a hybrid cloud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D697BA-D779-4C47-AA82-9BD5653B5A47}"/>
              </a:ext>
            </a:extLst>
          </p:cNvPr>
          <p:cNvSpPr/>
          <p:nvPr/>
        </p:nvSpPr>
        <p:spPr>
          <a:xfrm>
            <a:off x="2762866" y="4931850"/>
            <a:ext cx="2465168" cy="228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98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RightScale</a:t>
            </a:r>
            <a:r>
              <a:rPr lang="en-US" sz="98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 State of the Cloud Report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3BAEA38-078B-42E3-BB1C-4233765EA6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3687463"/>
              </p:ext>
            </p:extLst>
          </p:nvPr>
        </p:nvGraphicFramePr>
        <p:xfrm>
          <a:off x="5311525" y="1657354"/>
          <a:ext cx="6359059" cy="4640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92287ED-37D5-4303-883D-FB55001B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moving really the “thing”?</a:t>
            </a:r>
          </a:p>
        </p:txBody>
      </p:sp>
    </p:spTree>
    <p:extLst>
      <p:ext uri="{BB962C8B-B14F-4D97-AF65-F5344CB8AC3E}">
        <p14:creationId xmlns:p14="http://schemas.microsoft.com/office/powerpoint/2010/main" val="40901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02BFCD9-A916-4A68-A1A6-EB5F8A4F7D41}"/>
              </a:ext>
            </a:extLst>
          </p:cNvPr>
          <p:cNvGraphicFramePr/>
          <p:nvPr/>
        </p:nvGraphicFramePr>
        <p:xfrm>
          <a:off x="896113" y="1519190"/>
          <a:ext cx="9561865" cy="4631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5368AB-B404-4178-A54A-A594B53A0EEC}"/>
              </a:ext>
            </a:extLst>
          </p:cNvPr>
          <p:cNvSpPr txBox="1"/>
          <p:nvPr/>
        </p:nvSpPr>
        <p:spPr>
          <a:xfrm>
            <a:off x="10622521" y="6264128"/>
            <a:ext cx="1569480" cy="506901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56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Forecast, 2016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2B152E-80BE-4FE4-AA46-AA70A992F4DA}"/>
              </a:ext>
            </a:extLst>
          </p:cNvPr>
          <p:cNvGrpSpPr/>
          <p:nvPr/>
        </p:nvGrpSpPr>
        <p:grpSpPr>
          <a:xfrm>
            <a:off x="4835262" y="5714620"/>
            <a:ext cx="2260847" cy="506833"/>
            <a:chOff x="8319655" y="610144"/>
            <a:chExt cx="2306182" cy="51699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A56BE00-0CDB-49B7-A6E5-FA31FD17A904}"/>
                </a:ext>
              </a:extLst>
            </p:cNvPr>
            <p:cNvSpPr/>
            <p:nvPr/>
          </p:nvSpPr>
          <p:spPr bwMode="auto">
            <a:xfrm>
              <a:off x="8319655" y="734291"/>
              <a:ext cx="242454" cy="214745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4A5D624-42B2-4AE1-A0E5-E727200D027B}"/>
                </a:ext>
              </a:extLst>
            </p:cNvPr>
            <p:cNvSpPr txBox="1"/>
            <p:nvPr/>
          </p:nvSpPr>
          <p:spPr>
            <a:xfrm>
              <a:off x="8501496" y="610144"/>
              <a:ext cx="1117183" cy="51699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1568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On-</a:t>
              </a:r>
              <a:r>
                <a:rPr lang="en-US" sz="1568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prem</a:t>
              </a:r>
              <a:endParaRPr lang="en-US" sz="1568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F7C24BD-9F7C-45A6-8D28-0D23C64459D8}"/>
                </a:ext>
              </a:extLst>
            </p:cNvPr>
            <p:cNvSpPr/>
            <p:nvPr/>
          </p:nvSpPr>
          <p:spPr bwMode="auto">
            <a:xfrm>
              <a:off x="9621847" y="734291"/>
              <a:ext cx="242454" cy="214745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132F8C-7981-41B1-B5A8-DFA3C68C8219}"/>
                </a:ext>
              </a:extLst>
            </p:cNvPr>
            <p:cNvSpPr txBox="1"/>
            <p:nvPr/>
          </p:nvSpPr>
          <p:spPr>
            <a:xfrm>
              <a:off x="9775771" y="610144"/>
              <a:ext cx="850066" cy="51699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588"/>
                </a:spcAft>
              </a:pPr>
              <a:r>
                <a:rPr lang="en-US" sz="1568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Cloud</a:t>
              </a:r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C31A11F2-7D44-4CA4-B2FB-5DE721D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VM instance forecast</a:t>
            </a:r>
          </a:p>
        </p:txBody>
      </p:sp>
    </p:spTree>
    <p:extLst>
      <p:ext uri="{BB962C8B-B14F-4D97-AF65-F5344CB8AC3E}">
        <p14:creationId xmlns:p14="http://schemas.microsoft.com/office/powerpoint/2010/main" val="4002861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C9D129-B8E0-41E4-8330-D306EE39E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398838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 If($Statement -eq $true)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    Write-Warning “You need to build for Hybrid!"</a:t>
            </a:r>
            <a:br>
              <a:rPr lang="en-US" sz="2800" dirty="0"/>
            </a:br>
            <a:r>
              <a:rPr lang="en-US" sz="2800" dirty="0"/>
              <a:t>} 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449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8CF3-8C2D-45A4-929B-63DA0B5FB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On-Premises</a:t>
            </a:r>
            <a:br>
              <a:rPr lang="en-US" dirty="0"/>
            </a:br>
            <a:r>
              <a:rPr lang="en-US" dirty="0"/>
              <a:t>is a part of the 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8AD5B-ED20-4E7D-990D-562A51D65C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297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56B24-4F16-4DCE-926C-6EE0E7E418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793A8-18F9-4DD0-8075-92DBF92ED9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C9D129-B8E0-41E4-8330-D306EE39E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398838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 If($Statement -eq $true)</a:t>
            </a:r>
            <a:br>
              <a:rPr lang="en-US" sz="2800" dirty="0"/>
            </a:br>
            <a:r>
              <a:rPr lang="en-US" sz="2800" dirty="0"/>
              <a:t>{</a:t>
            </a:r>
            <a:br>
              <a:rPr lang="en-US" sz="2800" dirty="0"/>
            </a:br>
            <a:r>
              <a:rPr lang="en-US" sz="2800" dirty="0"/>
              <a:t>    Write-Warning "You need Hybrid Management Tools"</a:t>
            </a:r>
            <a:br>
              <a:rPr lang="en-US" sz="2800" dirty="0"/>
            </a:br>
            <a:r>
              <a:rPr lang="en-US" sz="2800" dirty="0"/>
              <a:t>} 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93082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2519-55CB-4986-A3FC-8DEAA69EE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Windows Admin Center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BF9DA-69C9-4F62-8C63-F7B1F05B90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97123"/>
      </p:ext>
    </p:extLst>
  </p:cSld>
  <p:clrMapOvr>
    <a:masterClrMapping/>
  </p:clrMapOvr>
</p:sld>
</file>

<file path=ppt/theme/theme1.xml><?xml version="1.0" encoding="utf-8"?>
<a:theme xmlns:a="http://schemas.openxmlformats.org/drawingml/2006/main" name="Återblick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ueSec-Template.pptx" id="{E335ED9F-D1CD-48A8-849E-3840D7E32204}" vid="{C1BB8815-DF54-4188-B052-A899139DED36}"/>
    </a:ext>
  </a:extLst>
</a:theme>
</file>

<file path=ppt/theme/theme2.xml><?xml version="1.0" encoding="utf-8"?>
<a:theme xmlns:a="http://schemas.openxmlformats.org/drawingml/2006/main" name="Återblick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ueSec-Template.pptx" id="{E335ED9F-D1CD-48A8-849E-3840D7E32204}" vid="{C1BB8815-DF54-4188-B052-A899139DED36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Widescreen</PresentationFormat>
  <Paragraphs>46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Raleway</vt:lpstr>
      <vt:lpstr>Raleway Medium</vt:lpstr>
      <vt:lpstr>Roboto</vt:lpstr>
      <vt:lpstr>Segoe Pro SemiLight</vt:lpstr>
      <vt:lpstr>Segoe UI</vt:lpstr>
      <vt:lpstr>Segoe UI Semilight</vt:lpstr>
      <vt:lpstr>Återblick</vt:lpstr>
      <vt:lpstr>Återblick</vt:lpstr>
      <vt:lpstr>Office Theme</vt:lpstr>
      <vt:lpstr>PowerPoint Presentation</vt:lpstr>
      <vt:lpstr>GET-EXPERTS</vt:lpstr>
      <vt:lpstr>Is moving really the “thing”?</vt:lpstr>
      <vt:lpstr>Cloud VM instance forecast</vt:lpstr>
      <vt:lpstr> If($Statement -eq $true) {     Write-Warning “You need to build for Hybrid!" }  </vt:lpstr>
      <vt:lpstr>On-Premises is a part of the Cloud</vt:lpstr>
      <vt:lpstr>Demo</vt:lpstr>
      <vt:lpstr> If($Statement -eq $true) {     Write-Warning "You need Hybrid Management Tools" }  </vt:lpstr>
      <vt:lpstr>Windows Admin Center</vt:lpstr>
      <vt:lpstr>Development:</vt:lpstr>
      <vt:lpstr>DEMO SLIDE</vt:lpstr>
      <vt:lpstr>DEMO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2019-11-23T08:57:44Z</dcterms:created>
  <dcterms:modified xsi:type="dcterms:W3CDTF">2019-11-23T08:58:12Z</dcterms:modified>
</cp:coreProperties>
</file>